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5"/>
  </p:notesMasterIdLst>
  <p:handoutMasterIdLst>
    <p:handoutMasterId r:id="rId46"/>
  </p:handoutMasterIdLst>
  <p:sldIdLst>
    <p:sldId id="288" r:id="rId2"/>
    <p:sldId id="299" r:id="rId3"/>
    <p:sldId id="300" r:id="rId4"/>
    <p:sldId id="266" r:id="rId5"/>
    <p:sldId id="301" r:id="rId6"/>
    <p:sldId id="295" r:id="rId7"/>
    <p:sldId id="270" r:id="rId8"/>
    <p:sldId id="296" r:id="rId9"/>
    <p:sldId id="297" r:id="rId10"/>
    <p:sldId id="302" r:id="rId11"/>
    <p:sldId id="257" r:id="rId12"/>
    <p:sldId id="258" r:id="rId13"/>
    <p:sldId id="260" r:id="rId14"/>
    <p:sldId id="261" r:id="rId15"/>
    <p:sldId id="303" r:id="rId16"/>
    <p:sldId id="264" r:id="rId17"/>
    <p:sldId id="289" r:id="rId18"/>
    <p:sldId id="290" r:id="rId19"/>
    <p:sldId id="291" r:id="rId20"/>
    <p:sldId id="271" r:id="rId21"/>
    <p:sldId id="273" r:id="rId22"/>
    <p:sldId id="272" r:id="rId23"/>
    <p:sldId id="281" r:id="rId24"/>
    <p:sldId id="282" r:id="rId25"/>
    <p:sldId id="283" r:id="rId26"/>
    <p:sldId id="298" r:id="rId27"/>
    <p:sldId id="284" r:id="rId28"/>
    <p:sldId id="274" r:id="rId29"/>
    <p:sldId id="277" r:id="rId30"/>
    <p:sldId id="278" r:id="rId31"/>
    <p:sldId id="279" r:id="rId32"/>
    <p:sldId id="286" r:id="rId33"/>
    <p:sldId id="280" r:id="rId34"/>
    <p:sldId id="304" r:id="rId35"/>
    <p:sldId id="305" r:id="rId36"/>
    <p:sldId id="306" r:id="rId37"/>
    <p:sldId id="307" r:id="rId38"/>
    <p:sldId id="308" r:id="rId39"/>
    <p:sldId id="309" r:id="rId40"/>
    <p:sldId id="311" r:id="rId41"/>
    <p:sldId id="310" r:id="rId42"/>
    <p:sldId id="312" r:id="rId43"/>
    <p:sldId id="285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Animation="0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безработных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женщины</c:v>
                </c:pt>
                <c:pt idx="1">
                  <c:v>молодежь</c:v>
                </c:pt>
                <c:pt idx="2">
                  <c:v>инвалиды</c:v>
                </c:pt>
                <c:pt idx="3">
                  <c:v>сельские жители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</c:v>
                </c:pt>
                <c:pt idx="1">
                  <c:v>11</c:v>
                </c:pt>
                <c:pt idx="2">
                  <c:v>7</c:v>
                </c:pt>
                <c:pt idx="3">
                  <c:v>59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произведенной продукции</c:v>
                </c:pt>
              </c:strCache>
            </c:strRef>
          </c:tx>
          <c:explosion val="25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животноводство</a:t>
                    </a:r>
                    <a:r>
                      <a:rPr lang="ru-RU"/>
                      <a:t>
</a:t>
                    </a:r>
                    <a:r>
                      <a:rPr lang="ru-RU" smtClean="0"/>
                      <a:t>50,2%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/>
                      <a:t>растениеводство
</a:t>
                    </a:r>
                    <a:r>
                      <a:rPr lang="ru-RU" smtClean="0"/>
                      <a:t>49,8%</a:t>
                    </a:r>
                    <a:endParaRPr lang="ru-RU"/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2"/>
                <c:pt idx="0">
                  <c:v>животноводство</c:v>
                </c:pt>
                <c:pt idx="1">
                  <c:v>растениеводство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0.502</c:v>
                </c:pt>
                <c:pt idx="1">
                  <c:v>0.49800000000000033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3"/>
                <c:pt idx="0">
                  <c:v>сельхозпредприятия</c:v>
                </c:pt>
                <c:pt idx="1">
                  <c:v>микропредприятия</c:v>
                </c:pt>
                <c:pt idx="2">
                  <c:v>ИП и КФХ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11</c:v>
                </c:pt>
                <c:pt idx="2">
                  <c:v>84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Уровень</a:t>
            </a:r>
            <a:r>
              <a:rPr lang="ru-RU" baseline="0" dirty="0" smtClean="0"/>
              <a:t> заработной платы</a:t>
            </a:r>
            <a:endParaRPr lang="ru-RU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10231</c:v>
                </c:pt>
                <c:pt idx="1">
                  <c:v>12073</c:v>
                </c:pt>
                <c:pt idx="2">
                  <c:v>13827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2012 год</c:v>
                </c:pt>
                <c:pt idx="1">
                  <c:v>2013 год</c:v>
                </c:pt>
                <c:pt idx="2">
                  <c:v>2014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showVal val="1"/>
        </c:dLbls>
        <c:overlap val="-25"/>
        <c:axId val="76658560"/>
        <c:axId val="76660096"/>
      </c:barChart>
      <c:catAx>
        <c:axId val="76658560"/>
        <c:scaling>
          <c:orientation val="minMax"/>
        </c:scaling>
        <c:axPos val="b"/>
        <c:numFmt formatCode="General" sourceLinked="1"/>
        <c:majorTickMark val="none"/>
        <c:tickLblPos val="nextTo"/>
        <c:crossAx val="76660096"/>
        <c:crosses val="autoZero"/>
        <c:auto val="1"/>
        <c:lblAlgn val="ctr"/>
        <c:lblOffset val="100"/>
      </c:catAx>
      <c:valAx>
        <c:axId val="76660096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7665856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83E1B-1F1A-4B4E-90B0-D7A906F10899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C602E-B66F-49F7-AC55-FA197294B1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D971A-56DB-4B7C-AADA-D513A44B6FD3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EEE6C-8043-4C44-9D88-299C00AD3E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905A0A7-72CA-493E-8C0C-CA746B727D6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7BE579F-2935-4CB3-B044-F348A5CC76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714620"/>
            <a:ext cx="740664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 Об итогах  социально-экономического развития Лысогорского муниципального района за </a:t>
            </a:r>
            <a:r>
              <a:rPr lang="ru-RU" b="1" dirty="0" smtClean="0"/>
              <a:t>2014  год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и задачах </a:t>
            </a:r>
            <a:r>
              <a:rPr lang="ru-RU" b="1" dirty="0" smtClean="0"/>
              <a:t>на 2015 год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500570"/>
            <a:ext cx="7406640" cy="1752600"/>
          </a:xfrm>
        </p:spPr>
        <p:txBody>
          <a:bodyPr/>
          <a:lstStyle/>
          <a:p>
            <a:r>
              <a:rPr lang="ru-RU" dirty="0" smtClean="0"/>
              <a:t>собрание актива</a:t>
            </a:r>
            <a:br>
              <a:rPr lang="ru-RU" dirty="0" smtClean="0"/>
            </a:br>
            <a:r>
              <a:rPr lang="ru-RU" dirty="0" smtClean="0"/>
              <a:t>Лысогорского муниципального района</a:t>
            </a:r>
            <a:endParaRPr lang="ru-RU" dirty="0"/>
          </a:p>
        </p:txBody>
      </p:sp>
      <p:pic>
        <p:nvPicPr>
          <p:cNvPr id="1026" name="Picture 2" descr="C:\Users\user\Desktop\Антонова\фильм\открытки\герб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357166"/>
            <a:ext cx="1428760" cy="142876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854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Демография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Рождаемость снизилась на 7,5%</a:t>
            </a:r>
          </a:p>
          <a:p>
            <a:r>
              <a:rPr lang="ru-RU" dirty="0" smtClean="0"/>
              <a:t>Смертность увеличилась на 0,6%</a:t>
            </a:r>
          </a:p>
          <a:p>
            <a:r>
              <a:rPr lang="ru-RU" dirty="0" smtClean="0"/>
              <a:t>Число зарегистрированных браков снизилось на 5,1%</a:t>
            </a:r>
          </a:p>
          <a:p>
            <a:r>
              <a:rPr lang="ru-RU" dirty="0" smtClean="0"/>
              <a:t>Число разводов снизилось на 16,3%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351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72816"/>
            <a:ext cx="7498080" cy="4800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Площадь пашни в районе составляет 105,5 тыс.га, в обработке находится 90,4 тыс.га, не обрабатывается 15,1 тыс. га. Посевная площадь составляет 66,4 тыс.га. Фактическая структура посевных площадей сложилась следующим образом:</a:t>
            </a:r>
          </a:p>
          <a:p>
            <a:r>
              <a:rPr lang="ru-RU" dirty="0" smtClean="0"/>
              <a:t>Зерновые и зернобобовые занимали </a:t>
            </a:r>
            <a:r>
              <a:rPr lang="ru-RU" dirty="0" smtClean="0"/>
              <a:t>7тыс</a:t>
            </a:r>
            <a:r>
              <a:rPr lang="ru-RU" dirty="0" smtClean="0"/>
              <a:t>. га из них озимые 14,2 тыс. га, яровые зерновые и зернобобовые </a:t>
            </a:r>
            <a:r>
              <a:rPr lang="ru-RU" dirty="0" smtClean="0"/>
              <a:t>24,5 </a:t>
            </a:r>
            <a:r>
              <a:rPr lang="ru-RU" dirty="0" smtClean="0"/>
              <a:t>тыс. га. Технические культуры занимают 23,9 тыс. га. Площадь паров составляла 24 тыс. га.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398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499991" y="3356992"/>
          <a:ext cx="4329683" cy="30009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http://lgory.sarmo.ru/images/M_images/gerb_lisgor.g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Диаграмма 5"/>
          <p:cNvGraphicFramePr/>
          <p:nvPr/>
        </p:nvGraphicFramePr>
        <p:xfrm>
          <a:off x="1259632" y="1268760"/>
          <a:ext cx="432048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 advTm="532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447800"/>
            <a:ext cx="5513816" cy="48006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Значительный вклад в развитие растениеводства района вносят хозяйства СПК «Колхоз </a:t>
            </a:r>
            <a:r>
              <a:rPr lang="ru-RU" dirty="0" err="1" smtClean="0"/>
              <a:t>Красавский</a:t>
            </a:r>
            <a:r>
              <a:rPr lang="ru-RU" dirty="0" smtClean="0"/>
              <a:t>», КФХ Кузьмин С.К., КФХ </a:t>
            </a:r>
            <a:r>
              <a:rPr lang="ru-RU" dirty="0" err="1" smtClean="0"/>
              <a:t>Бокаенков</a:t>
            </a:r>
            <a:r>
              <a:rPr lang="ru-RU" dirty="0" smtClean="0"/>
              <a:t> В.Н., КФХ </a:t>
            </a:r>
            <a:r>
              <a:rPr lang="ru-RU" dirty="0" err="1" smtClean="0"/>
              <a:t>Жариков</a:t>
            </a:r>
            <a:r>
              <a:rPr lang="ru-RU" dirty="0" smtClean="0"/>
              <a:t> А.В., КФХ </a:t>
            </a:r>
            <a:r>
              <a:rPr lang="ru-RU" dirty="0" err="1" smtClean="0"/>
              <a:t>Гресев</a:t>
            </a:r>
            <a:r>
              <a:rPr lang="ru-RU" dirty="0" smtClean="0"/>
              <a:t> Л.И.,КФХ  </a:t>
            </a:r>
            <a:r>
              <a:rPr lang="ru-RU" dirty="0" err="1" smtClean="0"/>
              <a:t>Гоферберг</a:t>
            </a:r>
            <a:r>
              <a:rPr lang="ru-RU" dirty="0" smtClean="0"/>
              <a:t> В.В. КФХ </a:t>
            </a:r>
            <a:r>
              <a:rPr lang="ru-RU" dirty="0" err="1" smtClean="0"/>
              <a:t>Одиноковой</a:t>
            </a:r>
            <a:r>
              <a:rPr lang="ru-RU" dirty="0" smtClean="0"/>
              <a:t> И.К., КФХ </a:t>
            </a:r>
            <a:r>
              <a:rPr lang="ru-RU" dirty="0" err="1" smtClean="0"/>
              <a:t>Балин</a:t>
            </a:r>
            <a:r>
              <a:rPr lang="ru-RU" dirty="0" smtClean="0"/>
              <a:t> В.В. 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111\Desktop\ОДИНОКОВ\SAM_27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2060848"/>
            <a:ext cx="2991914" cy="359964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211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животноводство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3133328"/>
          </a:xfrm>
        </p:spPr>
        <p:txBody>
          <a:bodyPr>
            <a:normAutofit/>
          </a:bodyPr>
          <a:lstStyle/>
          <a:p>
            <a:r>
              <a:rPr lang="ru-RU" dirty="0" smtClean="0"/>
              <a:t>В животноводстве </a:t>
            </a:r>
            <a:r>
              <a:rPr lang="ru-RU" dirty="0" smtClean="0"/>
              <a:t>к </a:t>
            </a:r>
            <a:r>
              <a:rPr lang="ru-RU" dirty="0" smtClean="0"/>
              <a:t>уровню прошлого года имеется поголовье крупного рогатого скота численностью </a:t>
            </a:r>
            <a:r>
              <a:rPr lang="ru-RU" dirty="0" smtClean="0"/>
              <a:t>6337 </a:t>
            </a:r>
            <a:r>
              <a:rPr lang="ru-RU" dirty="0" smtClean="0"/>
              <a:t>голов, в том числе коров </a:t>
            </a:r>
            <a:r>
              <a:rPr lang="ru-RU" dirty="0" smtClean="0"/>
              <a:t>2758 </a:t>
            </a:r>
            <a:r>
              <a:rPr lang="ru-RU" dirty="0" smtClean="0"/>
              <a:t>голов. Мелкого рогатого скота насчитывается </a:t>
            </a:r>
            <a:r>
              <a:rPr lang="ru-RU" dirty="0" smtClean="0"/>
              <a:t>6908</a:t>
            </a:r>
            <a:r>
              <a:rPr lang="ru-RU" dirty="0" smtClean="0"/>
              <a:t> </a:t>
            </a:r>
            <a:r>
              <a:rPr lang="ru-RU" dirty="0" smtClean="0"/>
              <a:t>головы. Свиней </a:t>
            </a:r>
            <a:r>
              <a:rPr lang="ru-RU" dirty="0" smtClean="0"/>
              <a:t>3401 </a:t>
            </a:r>
            <a:r>
              <a:rPr lang="ru-RU" dirty="0" smtClean="0"/>
              <a:t>голов.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111\Desktop\Антонова\фильм\открытки\wall1_en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4431962"/>
            <a:ext cx="4320480" cy="206408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086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животноводство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3133328"/>
          </a:xfrm>
        </p:spPr>
        <p:txBody>
          <a:bodyPr>
            <a:normAutofit/>
          </a:bodyPr>
          <a:lstStyle/>
          <a:p>
            <a:r>
              <a:rPr lang="ru-RU" dirty="0" smtClean="0"/>
              <a:t>Производство мяса 2682 т, 99%</a:t>
            </a:r>
          </a:p>
          <a:p>
            <a:r>
              <a:rPr lang="ru-RU" dirty="0" smtClean="0"/>
              <a:t>Производство  молока 12470 т., 102%</a:t>
            </a:r>
          </a:p>
          <a:p>
            <a:r>
              <a:rPr lang="ru-RU" dirty="0" smtClean="0"/>
              <a:t>Производство яиц 72,5 млн. шт., 84%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111\Desktop\Антонова\фильм\открытки\wall1_en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4431962"/>
            <a:ext cx="4320480" cy="2064087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977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http://lgory.sarmo.ru/images/M_images/gerb_lisgor.g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397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Объем инвестиций в основной капитал развития сельского хозяйства 36,1 млн. руб.</a:t>
            </a:r>
          </a:p>
          <a:p>
            <a:r>
              <a:rPr lang="ru-RU" dirty="0" smtClean="0"/>
              <a:t>Поддержка начинающих фермеров – 4 млн. 329 тыс. руб.</a:t>
            </a:r>
          </a:p>
          <a:p>
            <a:r>
              <a:rPr lang="ru-RU" dirty="0" smtClean="0"/>
              <a:t>Поддержка племенного животноводства и птицеводства – 2 млн. 240 тыс. руб.</a:t>
            </a:r>
          </a:p>
          <a:p>
            <a:r>
              <a:rPr lang="ru-RU" dirty="0" smtClean="0"/>
              <a:t>Оказание несвязанной поддержки – 19 млн. руб.</a:t>
            </a:r>
          </a:p>
          <a:p>
            <a:r>
              <a:rPr lang="ru-RU" dirty="0" smtClean="0"/>
              <a:t>На улучшение жилищных условий – 1млн. руб.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304"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Крупные инвестиционные проекты:</a:t>
            </a:r>
          </a:p>
          <a:p>
            <a:r>
              <a:rPr lang="ru-RU" dirty="0" smtClean="0"/>
              <a:t>СПК «Колхоз </a:t>
            </a:r>
            <a:r>
              <a:rPr lang="ru-RU" dirty="0" err="1" smtClean="0"/>
              <a:t>Красавский</a:t>
            </a:r>
            <a:r>
              <a:rPr lang="ru-RU" dirty="0" smtClean="0"/>
              <a:t>» – строительство коровника на 160 голов.</a:t>
            </a:r>
          </a:p>
          <a:p>
            <a:r>
              <a:rPr lang="ru-RU" dirty="0" smtClean="0"/>
              <a:t>КФХ </a:t>
            </a:r>
            <a:r>
              <a:rPr lang="ru-RU" dirty="0" err="1" smtClean="0"/>
              <a:t>Одиноковой</a:t>
            </a:r>
            <a:r>
              <a:rPr lang="ru-RU" dirty="0" smtClean="0"/>
              <a:t> М.К. – строительство 2 помещений для содержания КРС и овец на 200 голов каждое</a:t>
            </a:r>
          </a:p>
          <a:p>
            <a:r>
              <a:rPr lang="ru-RU" dirty="0" smtClean="0"/>
              <a:t>КФХ </a:t>
            </a:r>
            <a:r>
              <a:rPr lang="ru-RU" dirty="0" err="1" smtClean="0"/>
              <a:t>Одиноковой</a:t>
            </a:r>
            <a:r>
              <a:rPr lang="ru-RU" dirty="0" smtClean="0"/>
              <a:t> М.К. – строительство крытого тока на площади 2800 кв.м.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24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Сельское хозяйство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ИП Глава КФХ </a:t>
            </a:r>
            <a:r>
              <a:rPr lang="ru-RU" dirty="0" err="1" smtClean="0"/>
              <a:t>Гоферберг</a:t>
            </a:r>
            <a:r>
              <a:rPr lang="ru-RU" dirty="0" smtClean="0"/>
              <a:t> В.В. – реконструкция и модернизация орошаемых земель</a:t>
            </a:r>
          </a:p>
          <a:p>
            <a:r>
              <a:rPr lang="ru-RU" dirty="0" smtClean="0"/>
              <a:t>ООО «Рыбовод» – строительство объектов для разведения особо ценных пород рыб.</a:t>
            </a:r>
          </a:p>
          <a:p>
            <a:r>
              <a:rPr lang="ru-RU" dirty="0" smtClean="0"/>
              <a:t>КФХ Матросова В.Ю. и КФХ Аносова И.В. – строительство 2 орошаемых участков общей площадью 230 га.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85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Бюджет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72816"/>
            <a:ext cx="7498080" cy="4800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Консолидированный бюджет Лысогорского  муниципального района за  </a:t>
            </a:r>
            <a:r>
              <a:rPr lang="ru-RU" dirty="0" smtClean="0"/>
              <a:t>2014 год </a:t>
            </a:r>
            <a:r>
              <a:rPr lang="ru-RU" dirty="0" smtClean="0"/>
              <a:t>исполнен по доходам в сумме  </a:t>
            </a:r>
            <a:r>
              <a:rPr lang="ru-RU" dirty="0" smtClean="0"/>
              <a:t>339</a:t>
            </a:r>
            <a:r>
              <a:rPr lang="ru-RU" dirty="0" smtClean="0"/>
              <a:t>,8 </a:t>
            </a:r>
            <a:r>
              <a:rPr lang="ru-RU" dirty="0" smtClean="0"/>
              <a:t>млн. рублей, что составляет </a:t>
            </a:r>
            <a:r>
              <a:rPr lang="ru-RU" dirty="0" smtClean="0"/>
              <a:t>96</a:t>
            </a:r>
            <a:r>
              <a:rPr lang="ru-RU" dirty="0" smtClean="0"/>
              <a:t>,1 </a:t>
            </a:r>
            <a:r>
              <a:rPr lang="ru-RU" dirty="0" smtClean="0"/>
              <a:t>% к годовым бюджетным назначениям.</a:t>
            </a:r>
          </a:p>
          <a:p>
            <a:r>
              <a:rPr lang="ru-RU" dirty="0" smtClean="0"/>
              <a:t>	Сумма безвозмездных поступлений в бюджет района составила </a:t>
            </a:r>
            <a:r>
              <a:rPr lang="ru-RU" dirty="0" smtClean="0"/>
              <a:t>277</a:t>
            </a:r>
            <a:r>
              <a:rPr lang="ru-RU" dirty="0" smtClean="0"/>
              <a:t>,2 </a:t>
            </a:r>
            <a:r>
              <a:rPr lang="ru-RU" dirty="0" smtClean="0"/>
              <a:t>млн. рублей. В общей сумме доходов данный показатель составляет </a:t>
            </a:r>
            <a:r>
              <a:rPr lang="ru-RU" dirty="0" smtClean="0"/>
              <a:t>81,6%.</a:t>
            </a:r>
            <a:endParaRPr lang="ru-RU" dirty="0" smtClean="0"/>
          </a:p>
          <a:p>
            <a:r>
              <a:rPr lang="ru-RU" dirty="0" smtClean="0"/>
              <a:t>	Собственные доходы консолидированного бюджета, при плановых назначениях </a:t>
            </a:r>
            <a:r>
              <a:rPr lang="ru-RU" dirty="0" smtClean="0"/>
              <a:t>74,8</a:t>
            </a:r>
            <a:r>
              <a:rPr lang="ru-RU" dirty="0" smtClean="0"/>
              <a:t> </a:t>
            </a:r>
            <a:r>
              <a:rPr lang="ru-RU" dirty="0" smtClean="0"/>
              <a:t>млн.рублей  исполнены в сумме </a:t>
            </a:r>
            <a:r>
              <a:rPr lang="ru-RU" dirty="0" smtClean="0"/>
              <a:t>62,6 </a:t>
            </a:r>
            <a:r>
              <a:rPr lang="ru-RU" dirty="0" smtClean="0"/>
              <a:t>млн.руб. Увеличение к аналогичному периоду прошлого года составило </a:t>
            </a:r>
            <a:r>
              <a:rPr lang="ru-RU" dirty="0" smtClean="0"/>
              <a:t>6,1 млн.рублей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491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	</a:t>
            </a:r>
            <a:r>
              <a:rPr lang="ru-RU" dirty="0" smtClean="0"/>
              <a:t>Для обеспечение прав граждан на получение общего образования в районе </a:t>
            </a:r>
          </a:p>
          <a:p>
            <a:r>
              <a:rPr lang="ru-RU" dirty="0" smtClean="0"/>
              <a:t>Функционируют   19 школ,   13 дошкольных образовательных  учреждений, 1 учреждение дополнительного образования, 2 филиала и 10 структурных подразделений.</a:t>
            </a:r>
          </a:p>
          <a:p>
            <a:r>
              <a:rPr lang="ru-RU" dirty="0" smtClean="0"/>
              <a:t>	Во всех образовательных учреждениях работает  </a:t>
            </a:r>
            <a:r>
              <a:rPr lang="ru-RU" dirty="0" smtClean="0"/>
              <a:t>373 человека. </a:t>
            </a:r>
            <a:r>
              <a:rPr lang="ru-RU" dirty="0" smtClean="0"/>
              <a:t>Детские сады          посещают   </a:t>
            </a:r>
            <a:r>
              <a:rPr lang="ru-RU" dirty="0" smtClean="0"/>
              <a:t>777 </a:t>
            </a:r>
            <a:r>
              <a:rPr lang="ru-RU" dirty="0" smtClean="0"/>
              <a:t>человек,  в школах обучается </a:t>
            </a:r>
            <a:r>
              <a:rPr lang="ru-RU" dirty="0" smtClean="0"/>
              <a:t>1693 </a:t>
            </a:r>
            <a:r>
              <a:rPr lang="ru-RU" dirty="0" smtClean="0"/>
              <a:t>человек.</a:t>
            </a:r>
          </a:p>
          <a:p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366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7" name="Picture 1" descr="C:\Users\111\Desktop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988840"/>
            <a:ext cx="4072772" cy="302433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788024" y="1447800"/>
            <a:ext cx="4145664" cy="48615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2013/2014 учебном году 2 выпускницы получили аттестат с отличием.</a:t>
            </a:r>
          </a:p>
          <a:p>
            <a:r>
              <a:rPr lang="ru-RU" dirty="0" smtClean="0"/>
              <a:t>Выпускница МБОУ СОШ с. Шереметьевка Седых Анна награждена Почетным знаком Губернатора Саратовской области «За отличие в учебе»</a:t>
            </a:r>
            <a:endParaRPr lang="ru-RU" dirty="0"/>
          </a:p>
        </p:txBody>
      </p:sp>
    </p:spTree>
  </p:cSld>
  <p:clrMapOvr>
    <a:masterClrMapping/>
  </p:clrMapOvr>
  <p:transition spd="slow" advTm="5414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557264"/>
          </a:xfrm>
        </p:spPr>
        <p:txBody>
          <a:bodyPr>
            <a:normAutofit/>
          </a:bodyPr>
          <a:lstStyle/>
          <a:p>
            <a:r>
              <a:rPr lang="ru-RU" dirty="0" smtClean="0"/>
              <a:t>	С вводом пристройки к детскому саду «Берёзка»  на  40 мест очерёдность в детские сады р.п. Лысые Горы полностью ликвидирована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11\Desktop\Антонова\фильм\открытки\IMG_32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4005064"/>
            <a:ext cx="3600400" cy="264989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364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4294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Сборная спортсменов района была представлена на 7 областных Спартакиадах и турнирах Саратовской области. Призовые места в копилку побед Лысогорского района принесли спортсмены секции самбо под руководством Оганесян </a:t>
            </a:r>
            <a:r>
              <a:rPr lang="ru-RU" dirty="0" err="1" smtClean="0"/>
              <a:t>Самвела</a:t>
            </a:r>
            <a:r>
              <a:rPr lang="ru-RU" dirty="0" smtClean="0"/>
              <a:t> </a:t>
            </a:r>
            <a:r>
              <a:rPr lang="ru-RU" dirty="0" err="1" smtClean="0"/>
              <a:t>Гарниковича</a:t>
            </a:r>
            <a:r>
              <a:rPr lang="ru-RU" dirty="0" smtClean="0"/>
              <a:t>. Общее число призеров – самбистов более 90. Первенство области по </a:t>
            </a:r>
            <a:r>
              <a:rPr lang="ru-RU" dirty="0" err="1" smtClean="0"/>
              <a:t>мини-футболу,где</a:t>
            </a:r>
            <a:r>
              <a:rPr lang="ru-RU" dirty="0" smtClean="0"/>
              <a:t> команда </a:t>
            </a:r>
            <a:r>
              <a:rPr lang="ru-RU" dirty="0" err="1" smtClean="0"/>
              <a:t>р.п.Л.Горы</a:t>
            </a:r>
            <a:r>
              <a:rPr lang="ru-RU" dirty="0" smtClean="0"/>
              <a:t> «СОКОЛ» заняла 3 место.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242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111\Desktop\Антонова\фильм\открытки\123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1628800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257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августе 2014 года район принимал зональные соревнования по дворовому футболу, где в финал области вышли 2 команды девушек (МБОУ СОШ №1 и МБОУ СОШ </a:t>
            </a:r>
            <a:r>
              <a:rPr lang="ru-RU" dirty="0" err="1" smtClean="0"/>
              <a:t>с.Ш-Карамыш</a:t>
            </a:r>
            <a:r>
              <a:rPr lang="ru-RU" dirty="0" smtClean="0"/>
              <a:t>) и команда юношей (МБОУ СОШ с.Шереметьевка). По итогам областного турнира районные команды заняли 4 и 5 места. </a:t>
            </a:r>
          </a:p>
          <a:p>
            <a:r>
              <a:rPr lang="ru-RU" dirty="0" smtClean="0"/>
              <a:t>В сентябре район участвовал областной Спартакиаде сельских спортсменов старше 17 лет (обеспечивал проведение зональных соревнований). По итогам «зоны» спортсмены района заняли 1 место, а в финальной части в г.Саратове 4 место.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4493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99592" y="1196752"/>
            <a:ext cx="8034096" cy="547260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Хоккей с шайбой стал визитной карточкой Лысогорского муниципального района. На сегодняшний день в районе действует 7 хоккейных коробок: с. </a:t>
            </a:r>
            <a:r>
              <a:rPr lang="ru-RU" dirty="0" err="1" smtClean="0"/>
              <a:t>Невежкино</a:t>
            </a:r>
            <a:r>
              <a:rPr lang="ru-RU" dirty="0" smtClean="0"/>
              <a:t>, с. Большие Копены, с Широкий Карамыш, с. </a:t>
            </a:r>
            <a:r>
              <a:rPr lang="ru-RU" dirty="0" err="1" smtClean="0"/>
              <a:t>Чадаевка</a:t>
            </a:r>
            <a:r>
              <a:rPr lang="ru-RU" dirty="0" smtClean="0"/>
              <a:t>, р.п. Лысые Горы, </a:t>
            </a:r>
            <a:r>
              <a:rPr lang="ru-RU" dirty="0" err="1" smtClean="0"/>
              <a:t>с.Бутырки</a:t>
            </a:r>
            <a:r>
              <a:rPr lang="ru-RU" dirty="0" smtClean="0"/>
              <a:t>, с.Урицкое. Достаточно дорогой вид спорта не смог бы существовать без поддержки КФХ </a:t>
            </a:r>
            <a:r>
              <a:rPr lang="ru-RU" dirty="0" err="1" smtClean="0"/>
              <a:t>Жарикова</a:t>
            </a:r>
            <a:r>
              <a:rPr lang="ru-RU" dirty="0" smtClean="0"/>
              <a:t> А.В., </a:t>
            </a:r>
            <a:r>
              <a:rPr lang="ru-RU" dirty="0" err="1" smtClean="0"/>
              <a:t>Гофферберга</a:t>
            </a:r>
            <a:r>
              <a:rPr lang="ru-RU" dirty="0" smtClean="0"/>
              <a:t> В.В., </a:t>
            </a:r>
            <a:r>
              <a:rPr lang="ru-RU" dirty="0" err="1" smtClean="0"/>
              <a:t>Гресева</a:t>
            </a:r>
            <a:r>
              <a:rPr lang="ru-RU" dirty="0" smtClean="0"/>
              <a:t> Л.И., </a:t>
            </a:r>
            <a:r>
              <a:rPr lang="ru-RU" dirty="0" err="1" smtClean="0"/>
              <a:t>Одинокова</a:t>
            </a:r>
            <a:r>
              <a:rPr lang="ru-RU" dirty="0" smtClean="0"/>
              <a:t> В.Е., </a:t>
            </a:r>
            <a:r>
              <a:rPr lang="ru-RU" dirty="0" err="1" smtClean="0"/>
              <a:t>Тулочкина</a:t>
            </a:r>
            <a:r>
              <a:rPr lang="ru-RU" dirty="0" smtClean="0"/>
              <a:t> Н.Н., которые вкладывают в развитие детского спорта значительные средства.</a:t>
            </a:r>
          </a:p>
          <a:p>
            <a:r>
              <a:rPr lang="ru-RU" dirty="0" smtClean="0"/>
              <a:t>Уже несколько лет подряд </a:t>
            </a:r>
            <a:r>
              <a:rPr lang="ru-RU" dirty="0" err="1" smtClean="0"/>
              <a:t>Лысогорские</a:t>
            </a:r>
            <a:r>
              <a:rPr lang="ru-RU" dirty="0" smtClean="0"/>
              <a:t> хоккеисты принимают участие в областном турнире на призы Губернатора Саратовской области «Золотая шайба». В сезоне 2014 года по итогам турнира сборная хоккейная команда </a:t>
            </a:r>
            <a:r>
              <a:rPr lang="ru-RU" dirty="0" err="1" smtClean="0"/>
              <a:t>Невежкино-Б-Копены</a:t>
            </a:r>
            <a:r>
              <a:rPr lang="ru-RU" dirty="0" smtClean="0"/>
              <a:t> 2001-2002 г.р. заняли 3 место в пятый раз. Нужно отметить, что хоккеисты района прошли сложный путь к финальной части, заняв 1 место в зональных соревнованиях и 2 место в полуфинальных играх. В сезоне 2014 года на территории района были проведены: Первенство района по хоккею с шайбой среди юношей: 1 </a:t>
            </a:r>
            <a:r>
              <a:rPr lang="ru-RU" dirty="0" err="1" smtClean="0"/>
              <a:t>место-МБОУСОШ</a:t>
            </a:r>
            <a:r>
              <a:rPr lang="ru-RU" dirty="0" smtClean="0"/>
              <a:t> </a:t>
            </a:r>
            <a:r>
              <a:rPr lang="ru-RU" dirty="0" err="1" smtClean="0"/>
              <a:t>с.Невежкино</a:t>
            </a:r>
            <a:r>
              <a:rPr lang="ru-RU" dirty="0" smtClean="0"/>
              <a:t>,  2 </a:t>
            </a:r>
            <a:r>
              <a:rPr lang="ru-RU" dirty="0" err="1" smtClean="0"/>
              <a:t>место-с.Бутырки</a:t>
            </a:r>
            <a:r>
              <a:rPr lang="ru-RU" dirty="0" smtClean="0"/>
              <a:t>, 3 место </a:t>
            </a:r>
            <a:r>
              <a:rPr lang="ru-RU" dirty="0" err="1" smtClean="0"/>
              <a:t>Б-Копены.Большое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5569">
    <p:cov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 descr="C:\Users\111\Desktop\Антонова\баннер Жариков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6740" y="1772816"/>
            <a:ext cx="8487384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600">
    <p:cov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Здравоохранение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4248472" cy="48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- стационар на 84  коки  круглосуточного пребывания,</a:t>
            </a:r>
          </a:p>
          <a:p>
            <a:r>
              <a:rPr lang="ru-RU" dirty="0" smtClean="0"/>
              <a:t>- поликлиника  на  320  посещений в смену,</a:t>
            </a:r>
          </a:p>
          <a:p>
            <a:r>
              <a:rPr lang="ru-RU" dirty="0" smtClean="0"/>
              <a:t>- дневной стационар на 40 коек. </a:t>
            </a:r>
          </a:p>
          <a:p>
            <a:r>
              <a:rPr lang="ru-RU" dirty="0" smtClean="0"/>
              <a:t>Кроме того, в состав ЦРБ входят:</a:t>
            </a:r>
          </a:p>
          <a:p>
            <a:r>
              <a:rPr lang="ru-RU" dirty="0" smtClean="0"/>
              <a:t>- 4 сельских отделений врача общей практики,</a:t>
            </a:r>
          </a:p>
          <a:p>
            <a:r>
              <a:rPr lang="ru-RU" dirty="0" smtClean="0"/>
              <a:t>- 24 фельдшерско-акушерских пункта.</a:t>
            </a:r>
          </a:p>
          <a:p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111\Desktop\Антонова\фильм\3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2348880"/>
            <a:ext cx="3357560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320">
    <p:cov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111\Desktop\Антонова\фильм\открытки\567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772816"/>
            <a:ext cx="3832258" cy="2561258"/>
          </a:xfrm>
          <a:prstGeom prst="rect">
            <a:avLst/>
          </a:prstGeom>
          <a:noFill/>
        </p:spPr>
      </p:pic>
      <p:pic>
        <p:nvPicPr>
          <p:cNvPr id="4099" name="Picture 3" descr="C:\Users\111\Desktop\Антонова\фильм\открытки\ансамбль народной песни Веснянка руководитель Аринушкина Н.А.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3968" y="3645024"/>
            <a:ext cx="3797300" cy="2540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288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Промышленность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772816"/>
            <a:ext cx="7498080" cy="4800600"/>
          </a:xfrm>
        </p:spPr>
        <p:txBody>
          <a:bodyPr>
            <a:normAutofit/>
          </a:bodyPr>
          <a:lstStyle/>
          <a:p>
            <a:r>
              <a:rPr lang="ru-RU" dirty="0" smtClean="0"/>
              <a:t>Общий объем продукции 138,3 млн. руб.</a:t>
            </a:r>
          </a:p>
          <a:p>
            <a:r>
              <a:rPr lang="ru-RU" dirty="0" smtClean="0"/>
              <a:t>Индекс промышленного производства 138,3%</a:t>
            </a:r>
          </a:p>
          <a:p>
            <a:r>
              <a:rPr lang="ru-RU" dirty="0" smtClean="0"/>
              <a:t>Использовано инвестиций 163,5 млн. руб.</a:t>
            </a:r>
          </a:p>
          <a:p>
            <a:r>
              <a:rPr lang="ru-RU" dirty="0" smtClean="0"/>
              <a:t>Оборот розничной торговли 804,2 млн. руб.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990">
    <p:cov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 9 марта в городе Саратове проходил  Фестиваль,  посвящённый 80- </a:t>
            </a:r>
            <a:r>
              <a:rPr lang="ru-RU" dirty="0" err="1" smtClean="0"/>
              <a:t>летию</a:t>
            </a:r>
            <a:r>
              <a:rPr lang="ru-RU" dirty="0" smtClean="0"/>
              <a:t> со дня рождения Юрия Гагарина. В фестивале принимал участие вокальный ансамбль «Надежда» под руководством Сергея Усанова.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 14 марта в городе Балашове состоялся открытый региональный конкурс «Музыкальная весна – 2014». </a:t>
            </a:r>
          </a:p>
          <a:p>
            <a:r>
              <a:rPr lang="ru-RU" dirty="0" smtClean="0"/>
              <a:t>В номинации «народные инструменты» дуэт аккордеонистов в составе </a:t>
            </a:r>
            <a:r>
              <a:rPr lang="ru-RU" dirty="0" err="1" smtClean="0"/>
              <a:t>Марикян</a:t>
            </a:r>
            <a:r>
              <a:rPr lang="ru-RU" dirty="0" smtClean="0"/>
              <a:t> </a:t>
            </a:r>
            <a:r>
              <a:rPr lang="ru-RU" dirty="0" err="1" smtClean="0"/>
              <a:t>Лилит</a:t>
            </a:r>
            <a:r>
              <a:rPr lang="ru-RU" dirty="0" smtClean="0"/>
              <a:t> и </a:t>
            </a:r>
            <a:r>
              <a:rPr lang="ru-RU" dirty="0" err="1" smtClean="0"/>
              <a:t>Тулочкина</a:t>
            </a:r>
            <a:r>
              <a:rPr lang="ru-RU" dirty="0" smtClean="0"/>
              <a:t> Лена стали обладателями Диплома Лауреата </a:t>
            </a:r>
            <a:r>
              <a:rPr lang="en-US" dirty="0" smtClean="0"/>
              <a:t>I</a:t>
            </a:r>
            <a:r>
              <a:rPr lang="ru-RU" dirty="0" smtClean="0"/>
              <a:t> степени; дуэт аккордеонистов  в составе </a:t>
            </a:r>
            <a:r>
              <a:rPr lang="ru-RU" dirty="0" err="1" smtClean="0"/>
              <a:t>Ясянкин</a:t>
            </a:r>
            <a:r>
              <a:rPr lang="ru-RU" dirty="0" smtClean="0"/>
              <a:t> Андрей и Антонов Вадим награждены Дипломом Лауреата </a:t>
            </a:r>
            <a:r>
              <a:rPr lang="en-US" dirty="0" smtClean="0"/>
              <a:t>III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Солисты: </a:t>
            </a:r>
            <a:r>
              <a:rPr lang="ru-RU" dirty="0" err="1" smtClean="0"/>
              <a:t>Марикян</a:t>
            </a:r>
            <a:r>
              <a:rPr lang="ru-RU" dirty="0" smtClean="0"/>
              <a:t> </a:t>
            </a:r>
            <a:r>
              <a:rPr lang="ru-RU" dirty="0" err="1" smtClean="0"/>
              <a:t>Лилит</a:t>
            </a:r>
            <a:r>
              <a:rPr lang="ru-RU" dirty="0" smtClean="0"/>
              <a:t> – Диплом </a:t>
            </a:r>
            <a:r>
              <a:rPr lang="en-US" dirty="0" smtClean="0"/>
              <a:t>II</a:t>
            </a:r>
            <a:r>
              <a:rPr lang="ru-RU" dirty="0" smtClean="0"/>
              <a:t> степени; Антонов Вадим – Диплом </a:t>
            </a:r>
            <a:r>
              <a:rPr lang="en-US" dirty="0" smtClean="0"/>
              <a:t>III</a:t>
            </a:r>
            <a:r>
              <a:rPr lang="ru-RU" dirty="0" smtClean="0"/>
              <a:t> степени.</a:t>
            </a:r>
          </a:p>
          <a:p>
            <a:r>
              <a:rPr lang="ru-RU" dirty="0" smtClean="0"/>
              <a:t>В номинации «народное пение» Данилова Оксана – Диплом Лауреата </a:t>
            </a:r>
            <a:r>
              <a:rPr lang="en-US" dirty="0" smtClean="0"/>
              <a:t>III</a:t>
            </a:r>
            <a:r>
              <a:rPr lang="ru-RU" dirty="0" smtClean="0"/>
              <a:t> степени, Терёхина </a:t>
            </a:r>
            <a:r>
              <a:rPr lang="ru-RU" dirty="0" err="1" smtClean="0"/>
              <a:t>Виалетта</a:t>
            </a:r>
            <a:r>
              <a:rPr lang="ru-RU" dirty="0" smtClean="0"/>
              <a:t> – Диплом </a:t>
            </a:r>
            <a:r>
              <a:rPr lang="en-US" dirty="0" smtClean="0"/>
              <a:t>I</a:t>
            </a:r>
            <a:r>
              <a:rPr lang="ru-RU" dirty="0" smtClean="0"/>
              <a:t> степени.   </a:t>
            </a:r>
          </a:p>
          <a:p>
            <a:r>
              <a:rPr lang="ru-RU" dirty="0" smtClean="0"/>
              <a:t>  1 апреля  состоялся Парад достижений народного творчества в Лысогорском районе. В нём приняли участие лучшие коллективы художественной самодеятельности Лысогорского района.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413">
    <p:cov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. Фестиваль-конкурс оркестров и ассамблей русских народных инструментов «Серебряные струны», который проходил в городе Балашове 4 апреля, где оркестр русских народных инструментов Районного Дома культуры принял участие и был награждён Дипломом Лауреата </a:t>
            </a:r>
            <a:r>
              <a:rPr lang="en-US" dirty="0" smtClean="0"/>
              <a:t>I</a:t>
            </a:r>
            <a:r>
              <a:rPr lang="ru-RU" dirty="0" smtClean="0"/>
              <a:t> степени.</a:t>
            </a:r>
          </a:p>
          <a:p>
            <a:r>
              <a:rPr lang="ru-RU" dirty="0" smtClean="0"/>
              <a:t>Дуэт аккордеонистов: </a:t>
            </a:r>
            <a:r>
              <a:rPr lang="ru-RU" dirty="0" err="1" smtClean="0"/>
              <a:t>Марикян</a:t>
            </a:r>
            <a:r>
              <a:rPr lang="ru-RU" dirty="0" smtClean="0"/>
              <a:t> </a:t>
            </a:r>
            <a:r>
              <a:rPr lang="ru-RU" dirty="0" err="1" smtClean="0"/>
              <a:t>Лилит</a:t>
            </a:r>
            <a:r>
              <a:rPr lang="ru-RU" dirty="0" smtClean="0"/>
              <a:t> и </a:t>
            </a:r>
            <a:r>
              <a:rPr lang="ru-RU" dirty="0" err="1" smtClean="0"/>
              <a:t>ТулочкинаЛена</a:t>
            </a:r>
            <a:r>
              <a:rPr lang="ru-RU" dirty="0" smtClean="0"/>
              <a:t> – Диплом Лауреата </a:t>
            </a:r>
            <a:r>
              <a:rPr lang="en-US" dirty="0" smtClean="0"/>
              <a:t>II</a:t>
            </a:r>
            <a:r>
              <a:rPr lang="ru-RU" dirty="0" smtClean="0"/>
              <a:t> степени.   	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   13 июня в городе Аткарске состоялся </a:t>
            </a:r>
            <a:r>
              <a:rPr lang="en-US" dirty="0" smtClean="0"/>
              <a:t>XIV</a:t>
            </a:r>
            <a:r>
              <a:rPr lang="ru-RU" dirty="0" smtClean="0"/>
              <a:t> областной смотр-конкурс исполнителей народной песни «Что посеешь, то и пожнёшь» сельских фольклорных коллективов, в котором участвовал </a:t>
            </a:r>
            <a:r>
              <a:rPr lang="ru-RU" dirty="0" err="1" smtClean="0"/>
              <a:t>Гремячинский</a:t>
            </a:r>
            <a:r>
              <a:rPr lang="ru-RU" dirty="0" smtClean="0"/>
              <a:t> СДК фольклорный коллектив «Калинушка». Награждены Дипломом за участие.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/>
              <a:t>  14 июня  в городе Саратове прошёл областной смотр-конкурс танцев всех стилей и направлений «Танцевальный серпантин», в котором приняли участие  хореографический коллектив «Русские узоры» и хореографический коллектив «Зёрнышко» РДК.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22 июня в г. Саратове прошёл областной смотр-конкурс профессионального мастерства «Лучший клубный работник 2014», в котором приняла участие хореограф РДК  </a:t>
            </a:r>
            <a:r>
              <a:rPr lang="ru-RU" dirty="0" err="1" smtClean="0"/>
              <a:t>Т.Г.Шушунова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117">
    <p:cov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AutoShape 2" descr="http://lgory.sarmo.ru/images/M_images/foto1.jpg"/>
          <p:cNvSpPr>
            <a:spLocks noChangeAspect="1" noChangeArrowheads="1"/>
          </p:cNvSpPr>
          <p:nvPr/>
        </p:nvSpPr>
        <p:spPr bwMode="auto">
          <a:xfrm>
            <a:off x="155575" y="-471488"/>
            <a:ext cx="1476375" cy="990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700808"/>
            <a:ext cx="5772523" cy="4329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4477">
    <p:cov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В областном смотре-конкурсе профессионального мастерства «Лучший библиотекарь года» </a:t>
            </a:r>
            <a:r>
              <a:rPr lang="ru-RU" dirty="0" err="1" smtClean="0"/>
              <a:t>Тулочкина</a:t>
            </a:r>
            <a:r>
              <a:rPr lang="ru-RU" dirty="0" smtClean="0"/>
              <a:t> Лилия Альбертовна, ведущий библиотекарь центральной детской библиотеки награждена Дипломом 1 степени и денежной премией в размере 15 000 рублей. Мочалова Елена Николаевна, ведущий библиотекарь </a:t>
            </a:r>
            <a:r>
              <a:rPr lang="ru-RU" dirty="0" err="1" smtClean="0"/>
              <a:t>Большекопёнской</a:t>
            </a:r>
            <a:r>
              <a:rPr lang="ru-RU" dirty="0" smtClean="0"/>
              <a:t> сельской библиотеки награждена Дипломом 2 степени и денежной премией 10 000 рублей.</a:t>
            </a:r>
          </a:p>
          <a:p>
            <a:r>
              <a:rPr lang="ru-RU" dirty="0" smtClean="0"/>
              <a:t> 	В </a:t>
            </a:r>
            <a:r>
              <a:rPr lang="en-US" dirty="0" smtClean="0"/>
              <a:t>VI</a:t>
            </a:r>
            <a:r>
              <a:rPr lang="ru-RU" dirty="0" smtClean="0"/>
              <a:t> областном литературном конкурсе среди детей и подростков «Здравствуй, племя младое, незнакомое», в номинации «Проза» </a:t>
            </a:r>
            <a:r>
              <a:rPr lang="ru-RU" dirty="0" err="1" smtClean="0"/>
              <a:t>Чекушкин</a:t>
            </a:r>
            <a:r>
              <a:rPr lang="ru-RU" dirty="0" smtClean="0"/>
              <a:t> Роман (п. Яблочный) стал лауреатом, а Давыдова Антонина (п. Раздольное) заняла второе место. В дар ребята получили Дипломы и литературные сборники, с напечатанными произведениями.</a:t>
            </a:r>
          </a:p>
          <a:p>
            <a:r>
              <a:rPr lang="ru-RU" dirty="0" smtClean="0"/>
              <a:t>В областном конкурсе «Читающий город детства», 2 «А» класс (</a:t>
            </a:r>
            <a:r>
              <a:rPr lang="ru-RU" dirty="0" err="1" smtClean="0"/>
              <a:t>кл</a:t>
            </a:r>
            <a:r>
              <a:rPr lang="ru-RU" dirty="0" smtClean="0"/>
              <a:t>. рук. А.Н. Назарова) награжден Дипломом </a:t>
            </a:r>
            <a:r>
              <a:rPr lang="en-US" dirty="0" smtClean="0"/>
              <a:t>II</a:t>
            </a:r>
            <a:r>
              <a:rPr lang="ru-RU" dirty="0" smtClean="0"/>
              <a:t> степени в номинации «Посвящение в читатели».</a:t>
            </a:r>
          </a:p>
          <a:p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70">
    <p:cov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Фото\Изображение 1110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7" y="836712"/>
            <a:ext cx="7104789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961">
    <p:cov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Фото\Изображение 150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476672"/>
            <a:ext cx="7452828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212">
    <p:cov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Фото\Изображение 138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76672"/>
            <a:ext cx="8136904" cy="5424603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477">
    <p:cover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Фото\Изображение 118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777" y="764704"/>
            <a:ext cx="7104789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243">
    <p:cover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Фото\Изображение 1450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865531"/>
            <a:ext cx="7945781" cy="529977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414">
    <p:cover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Фото\Изображение 137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9" y="868616"/>
            <a:ext cx="7293400" cy="486464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3666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промышленность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3493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ремонт автомобильных дорог в 2014 году выделено 5836,6 тыс. рублей из них в Лысогорское МО – 1078,1 тыс. руб. </a:t>
            </a:r>
          </a:p>
          <a:p>
            <a:r>
              <a:rPr lang="ru-RU" dirty="0" smtClean="0"/>
              <a:t>На ямочный ремонт израсходовано 1217 тыс. руб., на содержание – 647 тыс. руб.</a:t>
            </a:r>
          </a:p>
          <a:p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AutoShape 2" descr="http://im8-tub-ru.yandex.net/i?id=139325283-24-72&amp;n=21"/>
          <p:cNvSpPr>
            <a:spLocks noChangeAspect="1" noChangeArrowheads="1"/>
          </p:cNvSpPr>
          <p:nvPr/>
        </p:nvSpPr>
        <p:spPr bwMode="auto">
          <a:xfrm>
            <a:off x="155575" y="-685800"/>
            <a:ext cx="190500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://static.ngs.ru/news/preview/c65ceece9592502531038e162cad89da09c92106_667.jpg"/>
          <p:cNvSpPr>
            <a:spLocks noChangeAspect="1" noChangeArrowheads="1"/>
          </p:cNvSpPr>
          <p:nvPr/>
        </p:nvSpPr>
        <p:spPr bwMode="auto">
          <a:xfrm>
            <a:off x="155575" y="-1858963"/>
            <a:ext cx="5181600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9" name="Picture 5" descr="C:\Users\111\Desktop\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7" y="4509120"/>
            <a:ext cx="2784309" cy="20882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5413">
    <p:cover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Фото\Изображение 111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7" y="863029"/>
            <a:ext cx="7159327" cy="5369495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306">
    <p:cover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Фото\Изображение 1508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124744"/>
            <a:ext cx="8071743" cy="5383789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259">
    <p:cover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Фото\Изображение 145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5462" y="836713"/>
            <a:ext cx="7881029" cy="5256584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555">
    <p:cover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chemeClr val="accent4">
                    <a:lumMod val="50000"/>
                  </a:schemeClr>
                </a:solidFill>
              </a:rPr>
              <a:t>за внимание!</a:t>
            </a:r>
            <a:endParaRPr lang="ru-RU" sz="66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 advTm="16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Промышленность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Завершено строительство артезианской скважины в р.п. Лысые Горы по ул. Кооперативная, построен водопровод по ул. Мира, Кооперативная, Сенная, Заводская протяженностью 3 км.</a:t>
            </a:r>
          </a:p>
          <a:p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55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Жилищная политика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 семьи приняты на учет в качестве нуждающихся в жилых помещениях</a:t>
            </a:r>
          </a:p>
          <a:p>
            <a:r>
              <a:rPr lang="ru-RU" dirty="0" smtClean="0"/>
              <a:t>5 семей – в состав участников мероприятий по улучшению жилищных условий граждан, проживающих в сельской местности </a:t>
            </a:r>
          </a:p>
          <a:p>
            <a:r>
              <a:rPr lang="ru-RU" dirty="0" smtClean="0"/>
              <a:t>2 молодые семьи получили свидетельства о предоставлении социальной выплаты на строительство</a:t>
            </a:r>
            <a:endParaRPr lang="ru-RU" dirty="0"/>
          </a:p>
        </p:txBody>
      </p:sp>
    </p:spTree>
  </p:cSld>
  <p:clrMapOvr>
    <a:masterClrMapping/>
  </p:clrMapOvr>
  <p:transition spd="slow" advTm="5179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674056" cy="1143000"/>
          </a:xfrm>
        </p:spPr>
        <p:txBody>
          <a:bodyPr/>
          <a:lstStyle/>
          <a:p>
            <a:r>
              <a:rPr lang="ru-RU" dirty="0" smtClean="0"/>
              <a:t>Уровень жизни населения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Размер  среднемесячной заработной платы по району </a:t>
            </a:r>
            <a:r>
              <a:rPr lang="ru-RU" dirty="0" smtClean="0"/>
              <a:t>155935 </a:t>
            </a:r>
            <a:r>
              <a:rPr lang="ru-RU" dirty="0" smtClean="0"/>
              <a:t>руб. или </a:t>
            </a:r>
            <a:r>
              <a:rPr lang="ru-RU" dirty="0" smtClean="0"/>
              <a:t>110,7 </a:t>
            </a:r>
            <a:r>
              <a:rPr lang="ru-RU" dirty="0" smtClean="0"/>
              <a:t>% к уровню прошлого года.</a:t>
            </a:r>
          </a:p>
          <a:p>
            <a:r>
              <a:rPr lang="ru-RU" dirty="0" smtClean="0"/>
              <a:t>	В том числе средняя заработная плата составила:</a:t>
            </a:r>
          </a:p>
          <a:p>
            <a:r>
              <a:rPr lang="ru-RU" dirty="0" smtClean="0"/>
              <a:t>	- в образовании </a:t>
            </a:r>
            <a:r>
              <a:rPr lang="ru-RU" dirty="0" smtClean="0"/>
              <a:t>15115,1 </a:t>
            </a:r>
            <a:r>
              <a:rPr lang="ru-RU" dirty="0" smtClean="0"/>
              <a:t>руб., или </a:t>
            </a:r>
            <a:r>
              <a:rPr lang="ru-RU" dirty="0" smtClean="0"/>
              <a:t>105,7 </a:t>
            </a:r>
            <a:r>
              <a:rPr lang="ru-RU" dirty="0" smtClean="0"/>
              <a:t>% к уровню </a:t>
            </a:r>
            <a:r>
              <a:rPr lang="ru-RU" dirty="0" smtClean="0"/>
              <a:t>2014 </a:t>
            </a:r>
            <a:r>
              <a:rPr lang="ru-RU" dirty="0" smtClean="0"/>
              <a:t>года;</a:t>
            </a:r>
          </a:p>
          <a:p>
            <a:r>
              <a:rPr lang="ru-RU" dirty="0" smtClean="0"/>
              <a:t>	- в культуре – </a:t>
            </a:r>
            <a:r>
              <a:rPr lang="ru-RU" dirty="0" smtClean="0"/>
              <a:t>13007 </a:t>
            </a:r>
            <a:r>
              <a:rPr lang="ru-RU" dirty="0" smtClean="0"/>
              <a:t>руб., или </a:t>
            </a:r>
            <a:r>
              <a:rPr lang="ru-RU" dirty="0" smtClean="0"/>
              <a:t>101,8</a:t>
            </a:r>
            <a:r>
              <a:rPr lang="ru-RU" dirty="0" smtClean="0"/>
              <a:t>% </a:t>
            </a:r>
            <a:r>
              <a:rPr lang="ru-RU" dirty="0" smtClean="0"/>
              <a:t>к уровню </a:t>
            </a:r>
            <a:r>
              <a:rPr lang="ru-RU" dirty="0" smtClean="0"/>
              <a:t>2014 </a:t>
            </a:r>
            <a:r>
              <a:rPr lang="ru-RU" dirty="0" smtClean="0"/>
              <a:t>года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	- добыча полезных ископаемых – </a:t>
            </a:r>
            <a:r>
              <a:rPr lang="ru-RU" dirty="0" smtClean="0"/>
              <a:t>27936,6 </a:t>
            </a:r>
            <a:r>
              <a:rPr lang="ru-RU" dirty="0" smtClean="0"/>
              <a:t>руб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116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Рынок труда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 descr="http://lgory.sarmo.ru/images/M_images/gerb_lisgor.gif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226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Рынок труда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Коэффициент напряженности 1,4</a:t>
            </a:r>
          </a:p>
          <a:p>
            <a:r>
              <a:rPr lang="ru-RU" dirty="0" smtClean="0"/>
              <a:t>Трудоустроено </a:t>
            </a:r>
            <a:r>
              <a:rPr lang="ru-RU" dirty="0" smtClean="0"/>
              <a:t>213</a:t>
            </a:r>
            <a:r>
              <a:rPr lang="ru-RU" dirty="0" smtClean="0"/>
              <a:t> </a:t>
            </a:r>
            <a:r>
              <a:rPr lang="ru-RU" dirty="0" smtClean="0"/>
              <a:t>человек:</a:t>
            </a:r>
          </a:p>
          <a:p>
            <a:r>
              <a:rPr lang="ru-RU" dirty="0" smtClean="0"/>
              <a:t>По программе «Временное трудоустройство граждан, испытывающих трудности в поиске работы» – 5 человек,</a:t>
            </a:r>
          </a:p>
          <a:p>
            <a:r>
              <a:rPr lang="ru-RU" dirty="0" smtClean="0"/>
              <a:t>По программе «Работа для подростка» – 78 человек</a:t>
            </a:r>
          </a:p>
          <a:p>
            <a:endParaRPr lang="ru-RU" dirty="0"/>
          </a:p>
        </p:txBody>
      </p:sp>
      <p:pic>
        <p:nvPicPr>
          <p:cNvPr id="4" name="Рисунок 3" descr="http://lgory.sarmo.ru/images/M_images/gerb_lisgor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96336" y="260648"/>
            <a:ext cx="133164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288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538</TotalTime>
  <Words>1143</Words>
  <Application>Microsoft Office PowerPoint</Application>
  <PresentationFormat>Экран (4:3)</PresentationFormat>
  <Paragraphs>124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Солнцестояние</vt:lpstr>
      <vt:lpstr>  Об итогах  социально-экономического развития Лысогорского муниципального района за 2014  год   и задачах на 2015 год</vt:lpstr>
      <vt:lpstr>Бюджет</vt:lpstr>
      <vt:lpstr>Промышленность</vt:lpstr>
      <vt:lpstr>промышленность</vt:lpstr>
      <vt:lpstr>Промышленность </vt:lpstr>
      <vt:lpstr>Жилищная политика</vt:lpstr>
      <vt:lpstr>Уровень жизни населения</vt:lpstr>
      <vt:lpstr>Рынок труда</vt:lpstr>
      <vt:lpstr>Рынок труда</vt:lpstr>
      <vt:lpstr>Демография</vt:lpstr>
      <vt:lpstr>Сельское хозяйство</vt:lpstr>
      <vt:lpstr>Сельское хозяйство</vt:lpstr>
      <vt:lpstr>Сельское хозяйство</vt:lpstr>
      <vt:lpstr>животноводство</vt:lpstr>
      <vt:lpstr>животноводство</vt:lpstr>
      <vt:lpstr>Сельское хозяйство</vt:lpstr>
      <vt:lpstr>Сельское хозяйство</vt:lpstr>
      <vt:lpstr>Сельское хозяйство</vt:lpstr>
      <vt:lpstr>Сельское хозяйство</vt:lpstr>
      <vt:lpstr>Образование </vt:lpstr>
      <vt:lpstr>образование</vt:lpstr>
      <vt:lpstr>Образование </vt:lpstr>
      <vt:lpstr>Спорт </vt:lpstr>
      <vt:lpstr>спорт</vt:lpstr>
      <vt:lpstr>спорт</vt:lpstr>
      <vt:lpstr>спорт</vt:lpstr>
      <vt:lpstr>спорт</vt:lpstr>
      <vt:lpstr>Здравоохранение </vt:lpstr>
      <vt:lpstr>Культура </vt:lpstr>
      <vt:lpstr>Культура </vt:lpstr>
      <vt:lpstr>Культура </vt:lpstr>
      <vt:lpstr>Культура </vt:lpstr>
      <vt:lpstr>Культура 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 социально-экономического развития Лысогорского муниципального района за 9 месяцев 2013 года</dc:title>
  <dc:creator>111</dc:creator>
  <cp:lastModifiedBy>111</cp:lastModifiedBy>
  <cp:revision>34</cp:revision>
  <dcterms:created xsi:type="dcterms:W3CDTF">2013-10-23T04:44:12Z</dcterms:created>
  <dcterms:modified xsi:type="dcterms:W3CDTF">2015-02-04T05:46:40Z</dcterms:modified>
</cp:coreProperties>
</file>